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3"/>
  </p:notesMasterIdLst>
  <p:sldIdLst>
    <p:sldId id="258" r:id="rId3"/>
    <p:sldId id="259" r:id="rId4"/>
    <p:sldId id="260" r:id="rId5"/>
    <p:sldId id="265" r:id="rId6"/>
    <p:sldId id="264" r:id="rId7"/>
    <p:sldId id="257" r:id="rId8"/>
    <p:sldId id="266" r:id="rId9"/>
    <p:sldId id="267" r:id="rId10"/>
    <p:sldId id="268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0" autoAdjust="0"/>
  </p:normalViewPr>
  <p:slideViewPr>
    <p:cSldViewPr snapToObjects="1"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B6116-DBC7-4D5B-BBE1-C4907D5E0C9E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038AB-CBFE-4CDD-AF40-CEDDB1E03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level variations cause a change in capacitance which produces proportional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038AB-CBFE-4CDD-AF40-CEDDB1E038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7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038AB-CBFE-4CDD-AF40-CEDDB1E038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9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70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1" algn="ctr">
              <a:spcBef>
                <a:spcPts val="0"/>
              </a:spcBef>
              <a:buSzTx/>
              <a:buNone/>
              <a:defRPr sz="2200"/>
            </a:lvl2pPr>
            <a:lvl3pPr marL="0" indent="321440" algn="ctr">
              <a:spcBef>
                <a:spcPts val="0"/>
              </a:spcBef>
              <a:buSzTx/>
              <a:buNone/>
              <a:defRPr sz="2200"/>
            </a:lvl3pPr>
            <a:lvl4pPr marL="0" indent="482161" algn="ctr">
              <a:spcBef>
                <a:spcPts val="0"/>
              </a:spcBef>
              <a:buSzTx/>
              <a:buNone/>
              <a:defRPr sz="2200"/>
            </a:lvl4pPr>
            <a:lvl5pPr marL="0" indent="642882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3196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70" y="4473774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70" y="2997662"/>
            <a:ext cx="7358063" cy="4876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9015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6612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8970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69772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29606" y="446485"/>
            <a:ext cx="6875859" cy="416123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77" y="6500812"/>
            <a:ext cx="277317" cy="2721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10317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37487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86438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41164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53066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90764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30586"/>
            <a:ext cx="3750469" cy="4420195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488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29607" y="446485"/>
            <a:ext cx="6875859" cy="4161234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70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1" algn="ctr">
              <a:spcBef>
                <a:spcPts val="0"/>
              </a:spcBef>
              <a:buSzTx/>
              <a:buNone/>
              <a:defRPr sz="2200"/>
            </a:lvl2pPr>
            <a:lvl3pPr marL="0" indent="321440" algn="ctr">
              <a:spcBef>
                <a:spcPts val="0"/>
              </a:spcBef>
              <a:buSzTx/>
              <a:buNone/>
              <a:defRPr sz="2200"/>
            </a:lvl3pPr>
            <a:lvl4pPr marL="0" indent="482161" algn="ctr">
              <a:spcBef>
                <a:spcPts val="0"/>
              </a:spcBef>
              <a:buSzTx/>
              <a:buNone/>
              <a:defRPr sz="2200"/>
            </a:lvl4pPr>
            <a:lvl5pPr marL="0" indent="642882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77" y="6500812"/>
            <a:ext cx="277317" cy="2721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24045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890179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8177" y="625078"/>
            <a:ext cx="3750469" cy="265211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33090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97662"/>
            <a:ext cx="7358063" cy="4876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0238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671910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87228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51966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86438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4"/>
            <a:ext cx="3750469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1" algn="ctr">
              <a:spcBef>
                <a:spcPts val="0"/>
              </a:spcBef>
              <a:buSzTx/>
              <a:buNone/>
              <a:defRPr sz="2200"/>
            </a:lvl2pPr>
            <a:lvl3pPr marL="0" indent="321440" algn="ctr">
              <a:spcBef>
                <a:spcPts val="0"/>
              </a:spcBef>
              <a:buSzTx/>
              <a:buNone/>
              <a:defRPr sz="2200"/>
            </a:lvl3pPr>
            <a:lvl4pPr marL="0" indent="482161" algn="ctr">
              <a:spcBef>
                <a:spcPts val="0"/>
              </a:spcBef>
              <a:buSzTx/>
              <a:buNone/>
              <a:defRPr sz="2200"/>
            </a:lvl4pPr>
            <a:lvl5pPr marL="0" indent="642882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065749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064690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08052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30587"/>
            <a:ext cx="3750469" cy="4420195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7"/>
            <a:ext cx="3750469" cy="4420195"/>
          </a:xfrm>
          <a:prstGeom prst="rect">
            <a:avLst/>
          </a:prstGeom>
        </p:spPr>
        <p:txBody>
          <a:bodyPr/>
          <a:lstStyle>
            <a:lvl1pPr marL="241080" indent="-241080">
              <a:spcBef>
                <a:spcPts val="2250"/>
              </a:spcBef>
              <a:defRPr sz="2000"/>
            </a:lvl1pPr>
            <a:lvl2pPr marL="482161" indent="-241080">
              <a:spcBef>
                <a:spcPts val="2250"/>
              </a:spcBef>
              <a:defRPr sz="2000"/>
            </a:lvl2pPr>
            <a:lvl3pPr marL="723242" indent="-241080">
              <a:spcBef>
                <a:spcPts val="2250"/>
              </a:spcBef>
              <a:defRPr sz="2000"/>
            </a:lvl3pPr>
            <a:lvl4pPr marL="964323" indent="-241080">
              <a:spcBef>
                <a:spcPts val="2250"/>
              </a:spcBef>
              <a:defRPr sz="2000"/>
            </a:lvl4pPr>
            <a:lvl5pPr marL="1205403" indent="-241080">
              <a:spcBef>
                <a:spcPts val="225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91935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70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341011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8177" y="625078"/>
            <a:ext cx="3750469" cy="2652117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64288" tIns="32144" rIns="64288" bIns="32144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22375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5" tIns="35715" rIns="35715" bIns="35715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77" y="6505278"/>
            <a:ext cx="277317" cy="272186"/>
          </a:xfrm>
          <a:prstGeom prst="rect">
            <a:avLst/>
          </a:prstGeom>
          <a:ln w="12700">
            <a:miter lim="400000"/>
          </a:ln>
        </p:spPr>
        <p:txBody>
          <a:bodyPr wrap="none" lIns="35715" tIns="35715" rIns="35715" bIns="35715">
            <a:spAutoFit/>
          </a:bodyPr>
          <a:lstStyle>
            <a:lvl1pPr>
              <a:defRPr sz="1300"/>
            </a:lvl1pPr>
          </a:lstStyle>
          <a:p>
            <a:pPr algn="ctr" defTabSz="410730" hangingPunct="0"/>
            <a:fld id="{86CB4B4D-7CA3-9044-876B-883B54F8677D}" type="slidenum">
              <a:rPr lang="en-US" kern="0" smtClean="0">
                <a:solidFill>
                  <a:srgbClr val="000000"/>
                </a:solidFill>
                <a:sym typeface="Helvetica Light"/>
              </a:rPr>
              <a:pPr algn="ctr" defTabSz="410730" hangingPunct="0"/>
              <a:t>‹#›</a:t>
            </a:fld>
            <a:endParaRPr lang="en-US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30587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5" tIns="35715" rIns="35715" bIns="3571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46405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/>
  <p:txStyles>
    <p:titleStyle>
      <a:lvl1pPr marL="0" marR="0" indent="0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1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40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61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882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02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23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044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763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12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25024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37536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50048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62560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875072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187584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00096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12608" marR="0" indent="-312512" algn="l" defTabSz="410730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1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40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61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882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02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23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044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763" algn="ctr" defTabSz="4107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877" y="6505277"/>
            <a:ext cx="277317" cy="272186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>
              <a:defRPr sz="1300"/>
            </a:lvl1pPr>
          </a:lstStyle>
          <a:p>
            <a:pPr algn="ctr" defTabSz="410751" hangingPunct="0"/>
            <a:fld id="{86CB4B4D-7CA3-9044-876B-883B54F8677D}" type="slidenum">
              <a:rPr kern="0">
                <a:solidFill>
                  <a:srgbClr val="000000"/>
                </a:solidFill>
                <a:sym typeface="Helvetica Light"/>
              </a:rPr>
              <a:pPr algn="ctr" defTabSz="410751" hangingPunct="0"/>
              <a:t>‹#›</a:t>
            </a:fld>
            <a:endParaRPr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811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T_river_D610_2015052517.jpg" descr="CT_river_D610_2015052517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064" t="4603" r="4064" b="4603"/>
          <a:stretch>
            <a:fillRect/>
          </a:stretch>
        </p:blipFill>
        <p:spPr>
          <a:xfrm>
            <a:off x="0" y="0"/>
            <a:ext cx="9163563" cy="4343400"/>
          </a:xfrm>
          <a:prstGeom prst="rect">
            <a:avLst/>
          </a:prstGeom>
        </p:spPr>
      </p:pic>
      <p:sp>
        <p:nvSpPr>
          <p:cNvPr id="120" name="Boat Generated Wave Measurements in The Connecticut River"/>
          <p:cNvSpPr txBox="1">
            <a:spLocks noGrp="1"/>
          </p:cNvSpPr>
          <p:nvPr>
            <p:ph type="title"/>
          </p:nvPr>
        </p:nvSpPr>
        <p:spPr>
          <a:xfrm>
            <a:off x="563863" y="4419600"/>
            <a:ext cx="8021192" cy="1304926"/>
          </a:xfrm>
          <a:prstGeom prst="rect">
            <a:avLst/>
          </a:prstGeom>
        </p:spPr>
        <p:txBody>
          <a:bodyPr>
            <a:noAutofit/>
          </a:bodyPr>
          <a:lstStyle>
            <a:lvl1pPr defTabSz="315468">
              <a:defRPr sz="4320">
                <a:solidFill>
                  <a:srgbClr val="FFFFFF"/>
                </a:solidFill>
              </a:defRPr>
            </a:lvl1pPr>
          </a:lstStyle>
          <a:p>
            <a:r>
              <a:rPr lang="en-US" sz="2800" dirty="0"/>
              <a:t>Presentation of Data for the Development of a Boat Wave Detection Model Using Pattern Recognition</a:t>
            </a:r>
            <a:endParaRPr sz="2800" dirty="0"/>
          </a:p>
        </p:txBody>
      </p:sp>
      <p:sp>
        <p:nvSpPr>
          <p:cNvPr id="121" name="Yavuz Ozeren…"/>
          <p:cNvSpPr txBox="1">
            <a:spLocks noGrp="1"/>
          </p:cNvSpPr>
          <p:nvPr>
            <p:ph type="body" sz="quarter" idx="1"/>
          </p:nvPr>
        </p:nvSpPr>
        <p:spPr>
          <a:xfrm>
            <a:off x="890729" y="5948802"/>
            <a:ext cx="7358063" cy="80541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lang="en-US" dirty="0"/>
              <a:t>William </a:t>
            </a:r>
            <a:r>
              <a:rPr lang="en-US" dirty="0" err="1"/>
              <a:t>Rossell</a:t>
            </a:r>
            <a:endParaRPr dirty="0"/>
          </a:p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lang="en-US" sz="1700" dirty="0"/>
              <a:t>Advisors:</a:t>
            </a:r>
            <a:r>
              <a:rPr lang="en-US" dirty="0"/>
              <a:t> </a:t>
            </a:r>
            <a:r>
              <a:rPr lang="en-US" sz="1700" dirty="0" err="1"/>
              <a:t>Hakan</a:t>
            </a:r>
            <a:r>
              <a:rPr lang="en-US" sz="1700" dirty="0"/>
              <a:t> </a:t>
            </a:r>
            <a:r>
              <a:rPr lang="en-US" sz="1700" dirty="0" err="1"/>
              <a:t>Yasarer</a:t>
            </a:r>
            <a:r>
              <a:rPr lang="en-US" sz="1700" dirty="0"/>
              <a:t> </a:t>
            </a:r>
            <a:r>
              <a:rPr sz="1700" dirty="0"/>
              <a:t>and </a:t>
            </a:r>
            <a:r>
              <a:rPr lang="en-US" sz="1700" dirty="0" err="1"/>
              <a:t>Yavuz</a:t>
            </a:r>
            <a:r>
              <a:rPr lang="en-US" sz="1700" dirty="0"/>
              <a:t> </a:t>
            </a:r>
            <a:r>
              <a:rPr lang="en-US" sz="1700" dirty="0" err="1"/>
              <a:t>Ozeren</a:t>
            </a:r>
            <a:endParaRPr sz="1700" dirty="0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8" y="5893862"/>
            <a:ext cx="814025" cy="80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06" y="5831629"/>
            <a:ext cx="663899" cy="8054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463861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T_river_D610_2015052517.jpg" descr="CT_river_D610_2015052517.jp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4064" t="4603" r="4064" b="4603"/>
          <a:stretch>
            <a:fillRect/>
          </a:stretch>
        </p:blipFill>
        <p:spPr>
          <a:xfrm>
            <a:off x="0" y="0"/>
            <a:ext cx="9163563" cy="5029200"/>
          </a:xfrm>
          <a:prstGeom prst="rect">
            <a:avLst/>
          </a:prstGeom>
        </p:spPr>
      </p:pic>
      <p:sp>
        <p:nvSpPr>
          <p:cNvPr id="120" name="Boat Generated Wave Measurements in The Connecticut River"/>
          <p:cNvSpPr txBox="1">
            <a:spLocks noGrp="1"/>
          </p:cNvSpPr>
          <p:nvPr>
            <p:ph type="title"/>
          </p:nvPr>
        </p:nvSpPr>
        <p:spPr>
          <a:xfrm>
            <a:off x="563863" y="4724400"/>
            <a:ext cx="8021192" cy="1304926"/>
          </a:xfrm>
          <a:prstGeom prst="rect">
            <a:avLst/>
          </a:prstGeom>
        </p:spPr>
        <p:txBody>
          <a:bodyPr>
            <a:noAutofit/>
          </a:bodyPr>
          <a:lstStyle>
            <a:lvl1pPr defTabSz="315468">
              <a:defRPr sz="4320">
                <a:solidFill>
                  <a:srgbClr val="FFFFFF"/>
                </a:solidFill>
              </a:defRPr>
            </a:lvl1pPr>
          </a:lstStyle>
          <a:p>
            <a:r>
              <a:rPr lang="en-US" sz="2800" dirty="0"/>
              <a:t>Questions?</a:t>
            </a:r>
            <a:endParaRPr sz="2800" dirty="0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08" y="5893862"/>
            <a:ext cx="814025" cy="80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106" y="5831629"/>
            <a:ext cx="663899" cy="8054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82345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>
          <a:xfrm>
            <a:off x="947737" y="152400"/>
            <a:ext cx="7358063" cy="794742"/>
          </a:xfrm>
        </p:spPr>
        <p:txBody>
          <a:bodyPr anchor="ctr"/>
          <a:lstStyle/>
          <a:p>
            <a:r>
              <a:rPr lang="en-US" dirty="0"/>
              <a:t>Introduction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1143000"/>
            <a:ext cx="4309315" cy="453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Char char="•"/>
              <a:defRPr sz="1640"/>
            </a:pPr>
            <a:r>
              <a:rPr lang="en-US" dirty="0"/>
              <a:t>A major component of riverbank erosion is wave action, which in most cases are due to wind or boat traffic.</a:t>
            </a:r>
          </a:p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FontTx/>
              <a:buChar char="•"/>
              <a:defRPr sz="1640"/>
            </a:pPr>
            <a:r>
              <a:rPr lang="en-US" dirty="0"/>
              <a:t>Despite the impact of boat-generated waves to the bank erosion, the availability of historic boat generated wave (BGW) data for study is extremely limited relative to data regarding wind generated waves.</a:t>
            </a:r>
          </a:p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Char char="•"/>
              <a:defRPr sz="1640"/>
            </a:pPr>
            <a:r>
              <a:rPr lang="en-US" dirty="0"/>
              <a:t>BGW created by high-speed vessels are capable of producing wave heights sufficiently high enough to cause significant damage to the riverbanks.</a:t>
            </a:r>
          </a:p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FontTx/>
              <a:buChar char="•"/>
              <a:defRPr sz="1640"/>
            </a:pPr>
            <a:r>
              <a:rPr lang="en-US" dirty="0"/>
              <a:t>The energy transmitted to the banks from BGW can be up to 60% of energy of the streamflow.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115" y="1219200"/>
            <a:ext cx="414888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50208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>
          <a:xfrm>
            <a:off x="947737" y="152400"/>
            <a:ext cx="7358063" cy="794742"/>
          </a:xfrm>
        </p:spPr>
        <p:txBody>
          <a:bodyPr anchor="ctr"/>
          <a:lstStyle/>
          <a:p>
            <a:r>
              <a:rPr lang="en-US" dirty="0"/>
              <a:t>Introduction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1143000"/>
            <a:ext cx="4309315" cy="1824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FontTx/>
              <a:buChar char="•"/>
              <a:defRPr sz="1640"/>
            </a:pPr>
            <a:r>
              <a:rPr lang="en-US" dirty="0"/>
              <a:t>The relative contribution of BGW to erosion depends on a many variables and complex shoreline dynamics.</a:t>
            </a:r>
          </a:p>
          <a:p>
            <a:pPr marL="202494" indent="-202494" defTabSz="479044">
              <a:spcBef>
                <a:spcPts val="1700"/>
              </a:spcBef>
              <a:buClr>
                <a:srgbClr val="000000"/>
              </a:buClr>
              <a:buSzPct val="75000"/>
              <a:buChar char="•"/>
              <a:defRPr sz="1640"/>
            </a:pPr>
            <a:r>
              <a:rPr lang="en-US" dirty="0"/>
              <a:t>Direct assessment of BGW impact on the riverbanks requires the knowledge of the characteristics of these waves.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7602"/>
            <a:ext cx="9144000" cy="31428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6102849"/>
            <a:ext cx="48768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Where are the Boats?</a:t>
            </a:r>
          </a:p>
        </p:txBody>
      </p:sp>
    </p:spTree>
    <p:extLst>
      <p:ext uri="{BB962C8B-B14F-4D97-AF65-F5344CB8AC3E}">
        <p14:creationId xmlns:p14="http://schemas.microsoft.com/office/powerpoint/2010/main" val="311660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6DFD1D6-814E-431C-89B2-6FAF19CA0FA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47737" y="152400"/>
            <a:ext cx="7358063" cy="794742"/>
          </a:xfrm>
        </p:spPr>
        <p:txBody>
          <a:bodyPr anchor="ctr"/>
          <a:lstStyle/>
          <a:p>
            <a:r>
              <a:rPr lang="en-US" dirty="0"/>
              <a:t>Data Acquisition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BB8D-FCDD-4BB5-A52C-13973AC1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03" y="914400"/>
            <a:ext cx="4757593" cy="2962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16512E-DA86-4C14-BAB0-E47277A605D7}"/>
              </a:ext>
            </a:extLst>
          </p:cNvPr>
          <p:cNvSpPr txBox="1"/>
          <p:nvPr/>
        </p:nvSpPr>
        <p:spPr>
          <a:xfrm>
            <a:off x="961877" y="3974551"/>
            <a:ext cx="6958775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OceanSensor</a:t>
            </a:r>
            <a:r>
              <a:rPr kumimoji="0" lang="en-US" sz="20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Wave Logger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0000"/>
                </a:solidFill>
                <a:sym typeface="Helvetica Light"/>
              </a:rPr>
              <a:t>Self Powered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0000"/>
                </a:solidFill>
                <a:sym typeface="Helvetica Light"/>
              </a:rPr>
              <a:t>Capacitance Type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800" dirty="0">
              <a:solidFill>
                <a:srgbClr val="000000"/>
              </a:solidFill>
              <a:sym typeface="Helvetica Light"/>
            </a:endParaRPr>
          </a:p>
          <a:p>
            <a:pPr algn="ctr" defTabSz="584200" hangingPunct="0"/>
            <a:r>
              <a:rPr lang="en-US" sz="2000" dirty="0">
                <a:solidFill>
                  <a:srgbClr val="000000"/>
                </a:solidFill>
                <a:sym typeface="Helvetica Light"/>
              </a:rPr>
              <a:t>Analogue/Digital Output</a:t>
            </a:r>
          </a:p>
          <a:p>
            <a:pPr algn="ctr" defTabSz="584200" hangingPunct="0"/>
            <a:endParaRPr lang="en-US" sz="800" dirty="0">
              <a:solidFill>
                <a:srgbClr val="000000"/>
              </a:solidFill>
              <a:sym typeface="Helvetica Light"/>
            </a:endParaRPr>
          </a:p>
          <a:p>
            <a:pPr algn="ctr" defTabSz="584200" hangingPunct="0"/>
            <a:r>
              <a:rPr lang="en-US" sz="2000" dirty="0">
                <a:solidFill>
                  <a:srgbClr val="000000"/>
                </a:solidFill>
                <a:sym typeface="Helvetica Light"/>
              </a:rPr>
              <a:t>Length: 2 m</a:t>
            </a:r>
          </a:p>
          <a:p>
            <a:pPr algn="ctr" defTabSz="584200" hangingPunct="0"/>
            <a:endParaRPr lang="en-US" sz="800" dirty="0">
              <a:solidFill>
                <a:srgbClr val="000000"/>
              </a:solidFill>
              <a:sym typeface="Helvetica Light"/>
            </a:endParaRPr>
          </a:p>
          <a:p>
            <a:pPr algn="ctr" defTabSz="584200" hangingPunct="0"/>
            <a:r>
              <a:rPr lang="en-US" sz="2000" dirty="0">
                <a:solidFill>
                  <a:srgbClr val="000000"/>
                </a:solidFill>
                <a:sym typeface="Helvetica Light"/>
              </a:rPr>
              <a:t>Frequency: 30 Hz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503776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E3C21-5A59-413E-9AA1-A1785E778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3"/>
          <a:stretch/>
        </p:blipFill>
        <p:spPr>
          <a:xfrm>
            <a:off x="908902" y="297730"/>
            <a:ext cx="73152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C7E2A-EC53-4B38-8695-C9515ED7BCB5}"/>
                  </a:ext>
                </a:extLst>
              </p:cNvPr>
              <p:cNvSpPr txBox="1"/>
              <p:nvPr/>
            </p:nvSpPr>
            <p:spPr>
              <a:xfrm>
                <a:off x="1300114" y="4648200"/>
                <a:ext cx="6472286" cy="7434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𝐶𝑜𝑢𝑛𝑡𝑠</m:t>
                      </m:r>
                      <m:r>
                        <a:rPr kumimoji="0" lang="en-US" sz="2000" b="0" i="1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2000" b="0" i="1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𝐿𝑒𝑛𝑔𝑡h</m:t>
                      </m:r>
                      <m:r>
                        <a:rPr kumimoji="0" lang="en-US" sz="2000" b="0" i="1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)= </m:t>
                      </m:r>
                      <m:f>
                        <m:fPr>
                          <m:ctrlP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Pr>
                        <m:num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𝐿𝑒𝑛𝑔𝑡h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𝑆𝑢𝑏𝑚𝑒𝑟𝑔𝑒𝑑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(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𝑚𝑚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)</m:t>
                          </m:r>
                        </m:num>
                        <m:den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𝐿𝑒𝑛𝑔𝑡h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 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𝑜𝑓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𝑆𝑡𝑎𝑓𝑓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 (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𝑚𝑚</m:t>
                          </m:r>
                          <m:r>
                            <a:rPr kumimoji="0" lang="en-US" sz="20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)</m:t>
                          </m:r>
                        </m:den>
                      </m:f>
                      <m:r>
                        <a:rPr kumimoji="0" lang="en-US" sz="2000" b="0" i="1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∗4096</m:t>
                      </m:r>
                    </m:oMath>
                  </m:oMathPara>
                </a14:m>
                <a:endParaRPr kumimoji="0" lang="en-US" sz="2000" b="0" i="0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C7E2A-EC53-4B38-8695-C9515ED7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114" y="4648200"/>
                <a:ext cx="6472286" cy="743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1346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eparate the water surface fluctuations, , and mean water level, z(t), from in the measured water level signal using a low pass IRR filter.…"/>
          <p:cNvSpPr txBox="1">
            <a:spLocks noGrp="1"/>
          </p:cNvSpPr>
          <p:nvPr>
            <p:ph type="body" idx="1"/>
          </p:nvPr>
        </p:nvSpPr>
        <p:spPr>
          <a:xfrm>
            <a:off x="521673" y="899359"/>
            <a:ext cx="7979949" cy="23772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4373" indent="-184373" defTabSz="242318">
              <a:spcBef>
                <a:spcPts val="1687"/>
              </a:spcBef>
              <a:defRPr sz="2124"/>
            </a:pPr>
            <a:r>
              <a:rPr dirty="0"/>
              <a:t>Separate the water surface fluctuations,</a:t>
            </a:r>
            <a:r>
              <a:rPr lang="en-US" i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l-GR" i="1" dirty="0">
                <a:latin typeface="Helvetica" panose="020B0604020202020204" pitchFamily="34" charset="0"/>
                <a:ea typeface="Helvetica"/>
                <a:cs typeface="Helvetica" panose="020B0604020202020204" pitchFamily="34" charset="0"/>
                <a:sym typeface="Helvetica"/>
              </a:rPr>
              <a:t>η</a:t>
            </a:r>
            <a:r>
              <a:rPr lang="en-US" i="1" dirty="0">
                <a:latin typeface="Helvetica"/>
                <a:ea typeface="Helvetica"/>
                <a:cs typeface="Helvetica"/>
                <a:sym typeface="Helvetica"/>
              </a:rPr>
              <a:t>(t)</a:t>
            </a:r>
            <a:r>
              <a:rPr lang="en-US" dirty="0"/>
              <a:t>,</a:t>
            </a:r>
            <a:r>
              <a:rPr dirty="0"/>
              <a:t> , and mean water level,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z(t)</a:t>
            </a:r>
            <a:r>
              <a:rPr dirty="0"/>
              <a:t>, from </a:t>
            </a:r>
            <a:r>
              <a:rPr lang="en-US" dirty="0"/>
              <a:t>with</a:t>
            </a:r>
            <a:r>
              <a:rPr dirty="0"/>
              <a:t>in the measured water level signal using a low pass I</a:t>
            </a:r>
            <a:r>
              <a:rPr lang="en-US" dirty="0"/>
              <a:t>I</a:t>
            </a:r>
            <a:r>
              <a:rPr dirty="0"/>
              <a:t>R filter.</a:t>
            </a:r>
          </a:p>
          <a:p>
            <a:pPr marL="184373" indent="-184373" defTabSz="242318">
              <a:spcBef>
                <a:spcPts val="1687"/>
              </a:spcBef>
              <a:defRPr sz="2124"/>
            </a:pPr>
            <a:r>
              <a:rPr dirty="0"/>
              <a:t>Apply windowed Fourier transform to find the spectrogram (Hamming window of size 512 with 75% overlap. The windows are </a:t>
            </a:r>
            <a:r>
              <a:rPr lang="en-US" dirty="0"/>
              <a:t>approximately </a:t>
            </a:r>
            <a:r>
              <a:rPr dirty="0"/>
              <a:t>17s long and 4.</a:t>
            </a:r>
            <a:r>
              <a:rPr lang="en-US" dirty="0"/>
              <a:t>25</a:t>
            </a:r>
            <a:r>
              <a:rPr dirty="0"/>
              <a:t>s apart, center-to-center)</a:t>
            </a:r>
          </a:p>
        </p:txBody>
      </p:sp>
      <p:sp>
        <p:nvSpPr>
          <p:cNvPr id="392" name="Summary of the wave data analysis"/>
          <p:cNvSpPr txBox="1"/>
          <p:nvPr/>
        </p:nvSpPr>
        <p:spPr>
          <a:xfrm>
            <a:off x="550071" y="212899"/>
            <a:ext cx="8043858" cy="564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3" tIns="35713" rIns="35713" bIns="35713" anchor="ctr">
            <a:spAutoFit/>
          </a:bodyPr>
          <a:lstStyle>
            <a:lvl1pPr algn="l">
              <a:spcBef>
                <a:spcPts val="4200"/>
              </a:spcBef>
            </a:lvl1pPr>
          </a:lstStyle>
          <a:p>
            <a:pPr defTabSz="410709" hangingPunct="0"/>
            <a:r>
              <a:rPr sz="3200" kern="0" dirty="0">
                <a:solidFill>
                  <a:srgbClr val="000000"/>
                </a:solidFill>
                <a:sym typeface="Helvetica Light"/>
              </a:rPr>
              <a:t>Summary of the wave data analysis</a:t>
            </a:r>
            <a:r>
              <a:rPr lang="en-US" sz="3200" kern="0" dirty="0">
                <a:solidFill>
                  <a:srgbClr val="000000"/>
                </a:solidFill>
                <a:sym typeface="Helvetica Light"/>
              </a:rPr>
              <a:t>/cleansing</a:t>
            </a:r>
            <a:endParaRPr sz="3200" kern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C253DE1-00D8-40E0-811F-9797F45D6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r="5705" b="8716"/>
          <a:stretch/>
        </p:blipFill>
        <p:spPr>
          <a:xfrm>
            <a:off x="-29066" y="3276600"/>
            <a:ext cx="917306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275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ence&#10;&#10;Description automatically generated">
            <a:extLst>
              <a:ext uri="{FF2B5EF4-FFF2-40B4-BE49-F238E27FC236}">
                <a16:creationId xmlns:a16="http://schemas.microsoft.com/office/drawing/2014/main" id="{623F109D-F812-4F5D-BF1E-2F35ADC76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8333" b="10683"/>
          <a:stretch/>
        </p:blipFill>
        <p:spPr>
          <a:xfrm>
            <a:off x="0" y="2133600"/>
            <a:ext cx="9144000" cy="27009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8EA973-5648-4985-82C0-D7959748AB8A}"/>
              </a:ext>
            </a:extLst>
          </p:cNvPr>
          <p:cNvSpPr/>
          <p:nvPr/>
        </p:nvSpPr>
        <p:spPr>
          <a:xfrm>
            <a:off x="685800" y="3462944"/>
            <a:ext cx="381000" cy="609600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08C27F-54E4-4F0C-8FD2-C93138B79B77}"/>
              </a:ext>
            </a:extLst>
          </p:cNvPr>
          <p:cNvSpPr/>
          <p:nvPr/>
        </p:nvSpPr>
        <p:spPr>
          <a:xfrm>
            <a:off x="4876800" y="3386744"/>
            <a:ext cx="381000" cy="609600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9BE044-8805-4C27-BA18-D3FA98B11A9C}"/>
              </a:ext>
            </a:extLst>
          </p:cNvPr>
          <p:cNvSpPr/>
          <p:nvPr/>
        </p:nvSpPr>
        <p:spPr>
          <a:xfrm>
            <a:off x="4953000" y="3462944"/>
            <a:ext cx="381000" cy="609600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CD07B2-B63D-4A9C-841A-D02C625F87AB}"/>
              </a:ext>
            </a:extLst>
          </p:cNvPr>
          <p:cNvSpPr/>
          <p:nvPr/>
        </p:nvSpPr>
        <p:spPr>
          <a:xfrm>
            <a:off x="7315200" y="3310544"/>
            <a:ext cx="381000" cy="609600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ABA049-8736-4CF8-9354-7669C47EA63A}"/>
              </a:ext>
            </a:extLst>
          </p:cNvPr>
          <p:cNvSpPr/>
          <p:nvPr/>
        </p:nvSpPr>
        <p:spPr>
          <a:xfrm>
            <a:off x="8153400" y="3386744"/>
            <a:ext cx="381000" cy="609600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F7E2-92A7-4519-8F15-F3DBC7C991EF}"/>
              </a:ext>
            </a:extLst>
          </p:cNvPr>
          <p:cNvSpPr txBox="1"/>
          <p:nvPr/>
        </p:nvSpPr>
        <p:spPr>
          <a:xfrm>
            <a:off x="361138" y="924311"/>
            <a:ext cx="695877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Boats can be identified within the </a:t>
            </a:r>
            <a:r>
              <a:rPr lang="en-US" sz="2000" dirty="0">
                <a:solidFill>
                  <a:srgbClr val="000000"/>
                </a:solidFill>
                <a:sym typeface="Helvetica Light"/>
              </a:rPr>
              <a:t>spectral data due to the sudden increase of amplitude in the lower frequency range.</a:t>
            </a:r>
            <a:endParaRPr kumimoji="0" lang="en-US" sz="20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EE861-BD19-4D4F-97C1-6F097D5ACD86}"/>
              </a:ext>
            </a:extLst>
          </p:cNvPr>
          <p:cNvSpPr txBox="1"/>
          <p:nvPr/>
        </p:nvSpPr>
        <p:spPr>
          <a:xfrm>
            <a:off x="356425" y="5067102"/>
            <a:ext cx="695877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0000"/>
                </a:solidFill>
                <a:sym typeface="Helvetica Light"/>
              </a:rPr>
              <a:t>In consult with Dr. </a:t>
            </a:r>
            <a:r>
              <a:rPr lang="en-US" sz="2000" dirty="0" err="1">
                <a:solidFill>
                  <a:srgbClr val="000000"/>
                </a:solidFill>
                <a:sym typeface="Helvetica Light"/>
              </a:rPr>
              <a:t>Yasarer</a:t>
            </a:r>
            <a:r>
              <a:rPr lang="en-US" sz="2000" dirty="0">
                <a:solidFill>
                  <a:srgbClr val="000000"/>
                </a:solidFill>
                <a:sym typeface="Helvetica Light"/>
              </a:rPr>
              <a:t> and Dr. </a:t>
            </a:r>
            <a:r>
              <a:rPr lang="en-US" sz="2000" dirty="0" err="1">
                <a:solidFill>
                  <a:srgbClr val="000000"/>
                </a:solidFill>
                <a:sym typeface="Helvetica Light"/>
              </a:rPr>
              <a:t>Ozeren</a:t>
            </a:r>
            <a:r>
              <a:rPr lang="en-US" sz="2000" dirty="0">
                <a:solidFill>
                  <a:srgbClr val="000000"/>
                </a:solidFill>
                <a:sym typeface="Helvetica Light"/>
              </a:rPr>
              <a:t>, it was decided that developing a tool capable of identifying this phenomena would require the use of a static model and requires one more reformation of data.</a:t>
            </a:r>
            <a:endParaRPr kumimoji="0" lang="en-US" sz="20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33495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CB1A6-F44C-4EB3-8413-49B8817D4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6314" r="9167" b="15052"/>
          <a:stretch/>
        </p:blipFill>
        <p:spPr>
          <a:xfrm>
            <a:off x="15710" y="0"/>
            <a:ext cx="9128289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DB176-BE4D-4320-B488-8C48B7928EB6}"/>
              </a:ext>
            </a:extLst>
          </p:cNvPr>
          <p:cNvSpPr txBox="1"/>
          <p:nvPr/>
        </p:nvSpPr>
        <p:spPr>
          <a:xfrm>
            <a:off x="15710" y="3124200"/>
            <a:ext cx="912829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 order to retain the attributes</a:t>
            </a:r>
            <a:r>
              <a:rPr lang="en-US" sz="2000" dirty="0">
                <a:solidFill>
                  <a:srgbClr val="000000"/>
                </a:solidFill>
                <a:sym typeface="Helvetica Light"/>
              </a:rPr>
              <a:t> of the phenomena signature, information on frequency, time, and power response is being manually retrieved from the spectrograms of several days of interest in order to train a model.</a:t>
            </a:r>
            <a:endParaRPr kumimoji="0" lang="en-US" sz="20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Picture 7" descr="A body of water&#10;&#10;Description automatically generated">
            <a:extLst>
              <a:ext uri="{FF2B5EF4-FFF2-40B4-BE49-F238E27FC236}">
                <a16:creationId xmlns:a16="http://schemas.microsoft.com/office/drawing/2014/main" id="{AE0C538C-19F7-4E49-9790-A50EAED87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 r="8505" b="14591"/>
          <a:stretch/>
        </p:blipFill>
        <p:spPr>
          <a:xfrm>
            <a:off x="0" y="4246762"/>
            <a:ext cx="9144000" cy="26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28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AB015-7293-44FF-8289-4C26F4C92696}"/>
              </a:ext>
            </a:extLst>
          </p:cNvPr>
          <p:cNvSpPr txBox="1"/>
          <p:nvPr/>
        </p:nvSpPr>
        <p:spPr>
          <a:xfrm>
            <a:off x="76200" y="838200"/>
            <a:ext cx="44196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232CA-BC0D-40AD-B70D-8226A82AD465}"/>
              </a:ext>
            </a:extLst>
          </p:cNvPr>
          <p:cNvSpPr txBox="1"/>
          <p:nvPr/>
        </p:nvSpPr>
        <p:spPr>
          <a:xfrm>
            <a:off x="4495800" y="838200"/>
            <a:ext cx="44196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u="sng" dirty="0">
                <a:solidFill>
                  <a:srgbClr val="000000"/>
                </a:solidFill>
                <a:sym typeface="Helvetica Light"/>
              </a:rPr>
              <a:t>Out</a:t>
            </a:r>
            <a:r>
              <a:rPr kumimoji="0" lang="en-US" sz="2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0CADA-F1FB-4574-9EF0-8D9406E6EB3E}"/>
              </a:ext>
            </a:extLst>
          </p:cNvPr>
          <p:cNvSpPr txBox="1"/>
          <p:nvPr/>
        </p:nvSpPr>
        <p:spPr>
          <a:xfrm>
            <a:off x="128047" y="1526421"/>
            <a:ext cx="4419600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Spectral Frequency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sym typeface="Helvetica Light"/>
              </a:rPr>
              <a:t>Spectral Power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sym typeface="Helvetica Light"/>
              </a:rPr>
              <a:t>Spectral Time Signature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sym typeface="Helvetica Light"/>
              </a:rPr>
              <a:t>Month (?)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sym typeface="Helvetica Light"/>
              </a:rPr>
              <a:t>Weekday (?)</a:t>
            </a:r>
            <a:endParaRPr kumimoji="0" lang="en-US" sz="2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D715B-B23D-405E-812D-80E9DD5F3AD1}"/>
              </a:ext>
            </a:extLst>
          </p:cNvPr>
          <p:cNvSpPr txBox="1"/>
          <p:nvPr/>
        </p:nvSpPr>
        <p:spPr>
          <a:xfrm>
            <a:off x="4495800" y="1600200"/>
            <a:ext cx="4419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sym typeface="Helvetica Light"/>
              </a:rPr>
              <a:t>Boat?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sym typeface="Helvetica Light"/>
              </a:rPr>
              <a:t>No Boat? </a:t>
            </a:r>
            <a:endParaRPr kumimoji="0" lang="en-US" sz="2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238319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407</Words>
  <Application>Microsoft Office PowerPoint</Application>
  <PresentationFormat>On-screen Show (4:3)</PresentationFormat>
  <Paragraphs>49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Cambria Math</vt:lpstr>
      <vt:lpstr>Helvetica</vt:lpstr>
      <vt:lpstr>Helvetica Light</vt:lpstr>
      <vt:lpstr>White</vt:lpstr>
      <vt:lpstr>1_White</vt:lpstr>
      <vt:lpstr>Presentation of Data for the Development of a Boat Wave Detection Model Using Pattern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NCCHE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Data for the Development of a Boat Wave Detection Model Using Pattern Recognition</dc:title>
  <dc:creator>wrossell</dc:creator>
  <cp:lastModifiedBy>William Rossell</cp:lastModifiedBy>
  <cp:revision>17</cp:revision>
  <dcterms:created xsi:type="dcterms:W3CDTF">2019-11-07T17:32:22Z</dcterms:created>
  <dcterms:modified xsi:type="dcterms:W3CDTF">2019-11-12T17:27:29Z</dcterms:modified>
</cp:coreProperties>
</file>